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4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theme+xml" PartName="/ppt/theme/theme5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2" r:id="rId3"/>
    <p:sldMasterId id="2147483693" r:id="rId4"/>
    <p:sldMasterId id="2147483694" r:id="rId5"/>
    <p:sldMasterId id="2147483695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y="6858000" cx="12192000"/>
  <p:notesSz cx="6858000" cy="9144000"/>
  <p:embeddedFontLst>
    <p:embeddedFont>
      <p:font typeface="Century Schoolbook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Schoolbook-italic.fntdata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21" Type="http://schemas.openxmlformats.org/officeDocument/2006/relationships/font" Target="fonts/CenturySchoolbook-boldItalic.fnt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3.xml"/><Relationship Id="rId19" Type="http://schemas.openxmlformats.org/officeDocument/2006/relationships/font" Target="fonts/CenturySchoolbook-bold.fntdata"/><Relationship Id="rId6" Type="http://schemas.openxmlformats.org/officeDocument/2006/relationships/slideMaster" Target="slideMasters/slideMaster4.xml"/><Relationship Id="rId18" Type="http://schemas.openxmlformats.org/officeDocument/2006/relationships/font" Target="fonts/CenturySchoolbook-regular.fntdata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Google Shape;316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3" name="Google Shape;32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5" name="Google Shape;335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3" name="Shape 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" name="Google Shape;354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5" name="Google Shape;35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1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/>
          <p:nvPr>
            <p:ph type="ctrTitle"/>
          </p:nvPr>
        </p:nvSpPr>
        <p:spPr>
          <a:xfrm>
            <a:off x="914400" y="1122363"/>
            <a:ext cx="103632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97" name="Google Shape;97;p15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15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5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6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16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6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16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7"/>
          <p:cNvSpPr txBox="1"/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7"/>
          <p:cNvSpPr txBox="1"/>
          <p:nvPr>
            <p:ph idx="1" type="body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9" name="Google Shape;109;p17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7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7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8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5" name="Google Shape;115;p1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6" name="Google Shape;116;p18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18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8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 txBox="1"/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19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2" name="Google Shape;122;p19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9"/>
          <p:cNvSpPr txBox="1"/>
          <p:nvPr>
            <p:ph idx="3" type="body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24" name="Google Shape;124;p19"/>
          <p:cNvSpPr txBox="1"/>
          <p:nvPr>
            <p:ph idx="4" type="body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19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19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7" name="Google Shape;127;p19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0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0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20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20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36" name="Google Shape;136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37" name="Google Shape;137;p2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2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9" name="Google Shape;139;p2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22"/>
          <p:cNvSpPr/>
          <p:nvPr>
            <p:ph idx="2" type="pic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44" name="Google Shape;144;p22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5" name="Google Shape;145;p22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22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3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2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2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4"/>
          <p:cNvSpPr txBox="1"/>
          <p:nvPr>
            <p:ph type="title"/>
          </p:nvPr>
        </p:nvSpPr>
        <p:spPr>
          <a:xfrm rot="5400000">
            <a:off x="7133432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4"/>
          <p:cNvSpPr txBox="1"/>
          <p:nvPr>
            <p:ph idx="1" type="body"/>
          </p:nvPr>
        </p:nvSpPr>
        <p:spPr>
          <a:xfrm rot="5400000">
            <a:off x="1799432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2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2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8" name="Google Shape;168;p2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2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2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2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2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77" name="Google Shape;177;p2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8" name="Google Shape;178;p2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9" name="Google Shape;179;p2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2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2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3" name="Google Shape;183;p2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2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2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8" name="Google Shape;188;p30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9" name="Google Shape;189;p3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0" name="Google Shape;190;p3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1" name="Google Shape;191;p3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4" name="Google Shape;194;p31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5" name="Google Shape;195;p31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6" name="Google Shape;196;p3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3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8" name="Google Shape;198;p3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3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2" name="Google Shape;202;p3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3" name="Google Shape;203;p3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04" name="Google Shape;204;p3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5" name="Google Shape;205;p3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6" name="Google Shape;206;p3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3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3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0" name="Google Shape;210;p33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211" name="Google Shape;211;p33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12" name="Google Shape;212;p3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3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3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34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7" name="Google Shape;217;p34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18" name="Google Shape;218;p34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19" name="Google Shape;219;p3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3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3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3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4" name="Google Shape;224;p35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5" name="Google Shape;225;p3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3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7" name="Google Shape;227;p3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6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36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31" name="Google Shape;231;p3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p3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3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38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38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3" name="Google Shape;243;p38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39"/>
          <p:cNvSpPr txBox="1"/>
          <p:nvPr>
            <p:ph type="ctrTitle"/>
          </p:nvPr>
        </p:nvSpPr>
        <p:spPr>
          <a:xfrm>
            <a:off x="914400" y="2130430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6" name="Google Shape;246;p39"/>
          <p:cNvSpPr txBox="1"/>
          <p:nvPr>
            <p:ph idx="1" type="subTitle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420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7" name="Google Shape;247;p39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8" name="Google Shape;248;p39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39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40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2" name="Google Shape;252;p40"/>
          <p:cNvSpPr txBox="1"/>
          <p:nvPr>
            <p:ph idx="1" type="body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53" name="Google Shape;253;p40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40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40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41"/>
          <p:cNvSpPr txBox="1"/>
          <p:nvPr>
            <p:ph type="title"/>
          </p:nvPr>
        </p:nvSpPr>
        <p:spPr>
          <a:xfrm>
            <a:off x="963084" y="4406905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Calibri"/>
              <a:buNone/>
              <a:defRPr b="1" sz="3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8" name="Google Shape;258;p41"/>
          <p:cNvSpPr txBox="1"/>
          <p:nvPr>
            <p:ph idx="1" type="body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270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24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10"/>
              </a:spcBef>
              <a:spcAft>
                <a:spcPts val="0"/>
              </a:spcAft>
              <a:buClr>
                <a:srgbClr val="888888"/>
              </a:buClr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59" name="Google Shape;259;p41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0" name="Google Shape;260;p41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41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p42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42"/>
          <p:cNvSpPr txBox="1"/>
          <p:nvPr>
            <p:ph idx="1" type="body"/>
          </p:nvPr>
        </p:nvSpPr>
        <p:spPr>
          <a:xfrm>
            <a:off x="609600" y="1600205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4325" lvl="3" marL="1828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indent="-314325" lvl="4" marL="22860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indent="-314325" lvl="5" marL="27432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indent="-314325" lvl="6" marL="3200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indent="-314325" lvl="7" marL="3657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indent="-314325" lvl="8" marL="4114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/>
        </p:txBody>
      </p:sp>
      <p:sp>
        <p:nvSpPr>
          <p:cNvPr id="265" name="Google Shape;265;p42"/>
          <p:cNvSpPr txBox="1"/>
          <p:nvPr>
            <p:ph idx="2" type="body"/>
          </p:nvPr>
        </p:nvSpPr>
        <p:spPr>
          <a:xfrm>
            <a:off x="6197600" y="1600205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2pPr>
            <a:lvl3pPr indent="-323850" lvl="2" marL="1371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3pPr>
            <a:lvl4pPr indent="-314325" lvl="3" marL="1828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–"/>
              <a:defRPr sz="1350"/>
            </a:lvl4pPr>
            <a:lvl5pPr indent="-314325" lvl="4" marL="22860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»"/>
              <a:defRPr sz="1350"/>
            </a:lvl5pPr>
            <a:lvl6pPr indent="-314325" lvl="5" marL="27432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6pPr>
            <a:lvl7pPr indent="-314325" lvl="6" marL="32004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7pPr>
            <a:lvl8pPr indent="-314325" lvl="7" marL="3657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8pPr>
            <a:lvl9pPr indent="-314325" lvl="8" marL="41148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9pPr>
          </a:lstStyle>
          <a:p/>
        </p:txBody>
      </p:sp>
      <p:sp>
        <p:nvSpPr>
          <p:cNvPr id="266" name="Google Shape;266;p42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7" name="Google Shape;267;p42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8" name="Google Shape;268;p42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43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1" name="Google Shape;271;p43"/>
          <p:cNvSpPr txBox="1"/>
          <p:nvPr>
            <p:ph idx="1" type="body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272" name="Google Shape;272;p43"/>
          <p:cNvSpPr txBox="1"/>
          <p:nvPr>
            <p:ph idx="2" type="body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273" name="Google Shape;273;p43"/>
          <p:cNvSpPr txBox="1"/>
          <p:nvPr>
            <p:ph idx="3" type="body"/>
          </p:nvPr>
        </p:nvSpPr>
        <p:spPr>
          <a:xfrm>
            <a:off x="6193370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274" name="Google Shape;274;p43"/>
          <p:cNvSpPr txBox="1"/>
          <p:nvPr>
            <p:ph idx="4" type="body"/>
          </p:nvPr>
        </p:nvSpPr>
        <p:spPr>
          <a:xfrm>
            <a:off x="6193370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1pPr>
            <a:lvl2pPr indent="-323850" lvl="1" marL="914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2pPr>
            <a:lvl3pPr indent="-314325" lvl="2" marL="1371600" algn="l">
              <a:spcBef>
                <a:spcPts val="270"/>
              </a:spcBef>
              <a:spcAft>
                <a:spcPts val="0"/>
              </a:spcAft>
              <a:buClr>
                <a:schemeClr val="dk1"/>
              </a:buClr>
              <a:buSzPts val="1350"/>
              <a:buChar char="•"/>
              <a:defRPr sz="1350"/>
            </a:lvl3pPr>
            <a:lvl4pPr indent="-304800" lvl="3" marL="1828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–"/>
              <a:defRPr sz="1200"/>
            </a:lvl4pPr>
            <a:lvl5pPr indent="-304800" lvl="4" marL="22860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»"/>
              <a:defRPr sz="1200"/>
            </a:lvl5pPr>
            <a:lvl6pPr indent="-304800" lvl="5" marL="2743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6pPr>
            <a:lvl7pPr indent="-304800" lvl="6" marL="3200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7pPr>
            <a:lvl8pPr indent="-304800" lvl="7" marL="3657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8pPr>
            <a:lvl9pPr indent="-304800" lvl="8" marL="41148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sz="1200"/>
            </a:lvl9pPr>
          </a:lstStyle>
          <a:p/>
        </p:txBody>
      </p:sp>
      <p:sp>
        <p:nvSpPr>
          <p:cNvPr id="275" name="Google Shape;275;p43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43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43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p44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0" name="Google Shape;280;p44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1" name="Google Shape;281;p44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2" name="Google Shape;282;p44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45"/>
          <p:cNvSpPr txBox="1"/>
          <p:nvPr>
            <p:ph type="title"/>
          </p:nvPr>
        </p:nvSpPr>
        <p:spPr>
          <a:xfrm>
            <a:off x="609603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5" name="Google Shape;285;p45"/>
          <p:cNvSpPr txBox="1"/>
          <p:nvPr>
            <p:ph idx="1" type="body"/>
          </p:nvPr>
        </p:nvSpPr>
        <p:spPr>
          <a:xfrm>
            <a:off x="4766733" y="273055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Char char="–"/>
              <a:defRPr sz="21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–"/>
              <a:defRPr sz="1500"/>
            </a:lvl4pPr>
            <a:lvl5pPr indent="-323850" lvl="4" marL="22860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»"/>
              <a:defRPr sz="1500"/>
            </a:lvl5pPr>
            <a:lvl6pPr indent="-323850" lvl="5" marL="27432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286" name="Google Shape;286;p45"/>
          <p:cNvSpPr txBox="1"/>
          <p:nvPr>
            <p:ph idx="2" type="body"/>
          </p:nvPr>
        </p:nvSpPr>
        <p:spPr>
          <a:xfrm>
            <a:off x="609603" y="1435103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indent="-228600" lvl="1" marL="914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indent="-228600" lvl="4" marL="22860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indent="-228600" lvl="5" marL="27432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indent="-228600" lvl="6" marL="32004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indent="-228600" lvl="7" marL="3657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indent="-228600" lvl="8" marL="4114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/>
        </p:txBody>
      </p:sp>
      <p:sp>
        <p:nvSpPr>
          <p:cNvPr id="287" name="Google Shape;287;p45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8" name="Google Shape;288;p45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9" name="Google Shape;289;p45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46"/>
          <p:cNvSpPr txBox="1"/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  <a:defRPr b="1" sz="1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2" name="Google Shape;292;p46"/>
          <p:cNvSpPr/>
          <p:nvPr>
            <p:ph idx="2" type="pic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293" name="Google Shape;293;p46"/>
          <p:cNvSpPr txBox="1"/>
          <p:nvPr>
            <p:ph idx="1" type="body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10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1pPr>
            <a:lvl2pPr indent="-228600" lvl="1" marL="914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2pPr>
            <a:lvl3pPr indent="-228600" lvl="2" marL="1371600" algn="l">
              <a:spcBef>
                <a:spcPts val="150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3pPr>
            <a:lvl4pPr indent="-228600" lvl="3" marL="1828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4pPr>
            <a:lvl5pPr indent="-228600" lvl="4" marL="22860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5pPr>
            <a:lvl6pPr indent="-228600" lvl="5" marL="27432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6pPr>
            <a:lvl7pPr indent="-228600" lvl="6" marL="32004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7pPr>
            <a:lvl8pPr indent="-228600" lvl="7" marL="36576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8pPr>
            <a:lvl9pPr indent="-228600" lvl="8" marL="4114800" algn="l">
              <a:spcBef>
                <a:spcPts val="135"/>
              </a:spcBef>
              <a:spcAft>
                <a:spcPts val="0"/>
              </a:spcAft>
              <a:buClr>
                <a:schemeClr val="dk1"/>
              </a:buClr>
              <a:buSzPts val="675"/>
              <a:buNone/>
              <a:defRPr sz="675"/>
            </a:lvl9pPr>
          </a:lstStyle>
          <a:p/>
        </p:txBody>
      </p:sp>
      <p:sp>
        <p:nvSpPr>
          <p:cNvPr id="294" name="Google Shape;294;p46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5" name="Google Shape;295;p46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6" name="Google Shape;296;p46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9" name="Google Shape;299;p47"/>
          <p:cNvSpPr txBox="1"/>
          <p:nvPr>
            <p:ph idx="1" type="body"/>
          </p:nvPr>
        </p:nvSpPr>
        <p:spPr>
          <a:xfrm rot="5400000">
            <a:off x="3833019" y="-1623214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0" name="Google Shape;300;p47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1" name="Google Shape;301;p47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2" name="Google Shape;302;p47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8"/>
          <p:cNvSpPr txBox="1"/>
          <p:nvPr>
            <p:ph type="title"/>
          </p:nvPr>
        </p:nvSpPr>
        <p:spPr>
          <a:xfrm rot="5400000">
            <a:off x="7285038" y="1828806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5" name="Google Shape;305;p48"/>
          <p:cNvSpPr txBox="1"/>
          <p:nvPr>
            <p:ph idx="1" type="body"/>
          </p:nvPr>
        </p:nvSpPr>
        <p:spPr>
          <a:xfrm rot="5400000">
            <a:off x="1697038" y="-812794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6" name="Google Shape;306;p48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7" name="Google Shape;307;p48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8" name="Google Shape;308;p48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mar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_rels/slideMaster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2" Type="http://schemas.openxmlformats.org/officeDocument/2006/relationships/theme" Target="../theme/theme5.xml"/><Relationship Id="rId9" Type="http://schemas.openxmlformats.org/officeDocument/2006/relationships/slideLayout" Target="../slideLayouts/slideLayout42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/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6" name="Google Shape;86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7" name="Google Shape;87;p13"/>
          <p:cNvSpPr txBox="1"/>
          <p:nvPr>
            <p:ph idx="10" type="dt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13"/>
          <p:cNvSpPr txBox="1"/>
          <p:nvPr>
            <p:ph idx="11" type="ftr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9" name="Google Shape;89;p13"/>
          <p:cNvSpPr txBox="1"/>
          <p:nvPr>
            <p:ph idx="12" type="sldNum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1" name="Google Shape;161;p2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2" name="Google Shape;162;p2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3" name="Google Shape;163;p2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4" name="Google Shape;164;p2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34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7"/>
          <p:cNvSpPr txBox="1"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36" name="Google Shape;236;p37"/>
          <p:cNvSpPr txBox="1"/>
          <p:nvPr>
            <p:ph idx="1" type="body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6195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–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23850" lvl="3" marL="1828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–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23850" lvl="4" marL="22860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»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3850" lvl="5" marL="27432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23850" lvl="6" marL="32004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23850" lvl="7" marL="36576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23850" lvl="8" marL="4114800" marR="0" rtl="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7" name="Google Shape;237;p37"/>
          <p:cNvSpPr txBox="1"/>
          <p:nvPr>
            <p:ph idx="10" type="dt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8" name="Google Shape;238;p37"/>
          <p:cNvSpPr txBox="1"/>
          <p:nvPr>
            <p:ph idx="11" type="ftr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9" name="Google Shape;239;p37"/>
          <p:cNvSpPr txBox="1"/>
          <p:nvPr>
            <p:ph idx="12" type="sldNum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sz="9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49"/>
          <p:cNvSpPr txBox="1"/>
          <p:nvPr/>
        </p:nvSpPr>
        <p:spPr>
          <a:xfrm>
            <a:off x="409903" y="908720"/>
            <a:ext cx="11619187" cy="33855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Intentions: 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Today we are continuing our learning about human nature.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Success Criteria: </a:t>
            </a: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By the end of the lesson I will: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Be clear about the difference between the two Yetzers.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14" name="Google Shape;314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36160" y="4202472"/>
            <a:ext cx="1800200" cy="1800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58"/>
          <p:cNvSpPr txBox="1"/>
          <p:nvPr/>
        </p:nvSpPr>
        <p:spPr>
          <a:xfrm>
            <a:off x="477668" y="430371"/>
            <a:ext cx="11293642" cy="5570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Homework: On GC or skills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jotter</a:t>
            </a: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Questions on the Yetzer tov and Yetzer hara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71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Give a simple explanation for the terms yetzer tov and yetzer hara. (2) </a:t>
            </a:r>
            <a:endParaRPr/>
          </a:p>
          <a:p>
            <a:pPr indent="-793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71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what ways can the yetzer hara be useful for humanity? (1)</a:t>
            </a:r>
            <a:endParaRPr/>
          </a:p>
          <a:p>
            <a:pPr indent="-793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71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 what ways can the yetzer hara damage humanity?(1) </a:t>
            </a:r>
            <a:endParaRPr/>
          </a:p>
          <a:p>
            <a:pPr indent="-793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57175" lvl="0" marL="25717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AutoNum type="arabicPeriod"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you agree with this concept? Give two reasons for your answer.(2) 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58"/>
          <p:cNvSpPr txBox="1"/>
          <p:nvPr/>
        </p:nvSpPr>
        <p:spPr>
          <a:xfrm>
            <a:off x="1456236" y="5416352"/>
            <a:ext cx="933650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38CD5"/>
              </a:buClr>
              <a:buSzPts val="3200"/>
              <a:buFont typeface="Calibri"/>
              <a:buNone/>
            </a:pPr>
            <a:r>
              <a:rPr b="1" i="0" lang="en-GB" sz="3200" u="none" cap="none" strike="noStrike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Due on Thursday (25.8.22) </a:t>
            </a:r>
            <a:r>
              <a:rPr b="1" baseline="30000" i="0" lang="en-GB" sz="3200" u="none" cap="none" strike="noStrike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GB" sz="3200" u="none" cap="none" strike="noStrike">
                <a:solidFill>
                  <a:srgbClr val="538CD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3200" u="none" cap="none" strike="noStrike">
              <a:solidFill>
                <a:srgbClr val="538CD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50"/>
          <p:cNvSpPr/>
          <p:nvPr/>
        </p:nvSpPr>
        <p:spPr>
          <a:xfrm>
            <a:off x="1847528" y="-5083"/>
            <a:ext cx="8418510" cy="65556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Judaism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Beliefs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beliefs about God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nature of human beings: yetzer tov; yetzer harah; free will; suffering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beliefs about Covenant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judgement; the Messiah; the Messianic Age; Olam Ha’ba</a:t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1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Practices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living according to the Commandments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Rosh Hashanah; Yom Kippur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 worship: Shabbat; synagogue</a:t>
            </a:r>
            <a:endParaRPr/>
          </a:p>
        </p:txBody>
      </p:sp>
      <p:sp>
        <p:nvSpPr>
          <p:cNvPr id="320" name="Google Shape;320;p50"/>
          <p:cNvSpPr/>
          <p:nvPr/>
        </p:nvSpPr>
        <p:spPr>
          <a:xfrm>
            <a:off x="1847527" y="1643270"/>
            <a:ext cx="7654281" cy="633602"/>
          </a:xfrm>
          <a:prstGeom prst="ellipse">
            <a:avLst/>
          </a:prstGeom>
          <a:noFill/>
          <a:ln cap="flat" cmpd="sng" w="57150">
            <a:solidFill>
              <a:srgbClr val="FF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51"/>
          <p:cNvSpPr txBox="1"/>
          <p:nvPr/>
        </p:nvSpPr>
        <p:spPr>
          <a:xfrm>
            <a:off x="646386" y="646386"/>
            <a:ext cx="11177752" cy="32316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Starter task: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the post it note write down the 3 quotes we learnt yesterday about the nature of God!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Here’s a little bit of help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6" name="Google Shape;326;p51"/>
          <p:cNvSpPr/>
          <p:nvPr/>
        </p:nvSpPr>
        <p:spPr>
          <a:xfrm>
            <a:off x="2568629" y="4164620"/>
            <a:ext cx="6716111" cy="2194447"/>
          </a:xfrm>
          <a:prstGeom prst="rect">
            <a:avLst/>
          </a:prstGeom>
          <a:noFill/>
          <a:ln cap="flat" cmpd="sng" w="57150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eternal: </a:t>
            </a:r>
            <a:endParaRPr b="0" i="0" sz="2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the creator, and he is omnipotent: </a:t>
            </a:r>
            <a:endParaRPr b="0" i="0" sz="2800" u="none" cap="none" strike="noStrike">
              <a:solidFill>
                <a:schemeClr val="dk1"/>
              </a:solidFill>
              <a:highlight>
                <a:srgbClr val="FFFFFF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benevolent: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27" name="Google Shape;327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245326" y="2030190"/>
            <a:ext cx="246697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52"/>
          <p:cNvSpPr/>
          <p:nvPr/>
        </p:nvSpPr>
        <p:spPr>
          <a:xfrm>
            <a:off x="321948" y="1522745"/>
            <a:ext cx="11502189" cy="3185487"/>
          </a:xfrm>
          <a:prstGeom prst="rect">
            <a:avLst/>
          </a:prstGeom>
          <a:noFill/>
          <a:ln cap="flat" cmpd="sng" w="38100">
            <a:solidFill>
              <a:srgbClr val="FFC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eternal: “The Lord is the everlasting God.” Isaiah </a:t>
            </a:r>
            <a:endParaRPr/>
          </a:p>
          <a:p>
            <a:pPr indent="0" lvl="0" marL="0" marR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the creator, and he is omnipotent: “In the beginning, God created the heavens and the earth.” Genesis 1:1 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chemeClr val="dk1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God is benevolent: “God is merciful and gracious, slow to anger, and abounding in steadfast love.” Exodus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" name="Google Shape;337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7772" y="2272039"/>
            <a:ext cx="4190656" cy="2788691"/>
          </a:xfrm>
          <a:prstGeom prst="rect">
            <a:avLst/>
          </a:prstGeom>
          <a:noFill/>
          <a:ln>
            <a:noFill/>
          </a:ln>
        </p:spPr>
      </p:pic>
      <p:sp>
        <p:nvSpPr>
          <p:cNvPr id="338" name="Google Shape;338;p53"/>
          <p:cNvSpPr/>
          <p:nvPr/>
        </p:nvSpPr>
        <p:spPr>
          <a:xfrm>
            <a:off x="4117772" y="1194817"/>
            <a:ext cx="4190314" cy="9541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 to……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Yetzer Tov and Yetzer Harah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54"/>
          <p:cNvSpPr txBox="1"/>
          <p:nvPr/>
        </p:nvSpPr>
        <p:spPr>
          <a:xfrm>
            <a:off x="817418" y="1039091"/>
            <a:ext cx="10917382" cy="18158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dual inclination is called the 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Yetzer Tov and Yetzer Harah</a:t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sp>
        <p:nvSpPr>
          <p:cNvPr id="344" name="Google Shape;344;p54"/>
          <p:cNvSpPr/>
          <p:nvPr/>
        </p:nvSpPr>
        <p:spPr>
          <a:xfrm>
            <a:off x="817418" y="1396939"/>
            <a:ext cx="10474037" cy="35394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word ‘Yetzer’ means impulse.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Yetzer Tov: good impulse.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Yetzer Harah: selfish/’evil’ impulse.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45" name="Google Shape;345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592721" y="2583466"/>
            <a:ext cx="1280271" cy="299339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55"/>
          <p:cNvSpPr/>
          <p:nvPr/>
        </p:nvSpPr>
        <p:spPr>
          <a:xfrm>
            <a:off x="180107" y="238266"/>
            <a:ext cx="11679383" cy="612475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Yetzer Tov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Yetzer Tov is a humans moral conscience.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It’s the idea of an inner voice or a gut feeling reminding Jews of God’s law.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Jews believe this inner voice is a reminder of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what God would want them to do and it should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dissuade them from doing something that goes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against God’s law.</a:t>
            </a:r>
            <a:endParaRPr/>
          </a:p>
        </p:txBody>
      </p:sp>
      <p:pic>
        <p:nvPicPr>
          <p:cNvPr id="351" name="Google Shape;351;p55"/>
          <p:cNvPicPr preferRelativeResize="0"/>
          <p:nvPr/>
        </p:nvPicPr>
        <p:blipFill rotWithShape="1">
          <a:blip r:embed="rId3">
            <a:alphaModFix/>
          </a:blip>
          <a:srcRect b="9110" l="0" r="0" t="0"/>
          <a:stretch/>
        </p:blipFill>
        <p:spPr>
          <a:xfrm>
            <a:off x="3612572" y="2125373"/>
            <a:ext cx="2057400" cy="2017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Google Shape;352;p5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86697" y="4128656"/>
            <a:ext cx="3885618" cy="23137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56"/>
          <p:cNvSpPr txBox="1"/>
          <p:nvPr/>
        </p:nvSpPr>
        <p:spPr>
          <a:xfrm>
            <a:off x="1620980" y="207819"/>
            <a:ext cx="8216703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Yetzer Harah </a:t>
            </a:r>
            <a:endParaRPr/>
          </a:p>
        </p:txBody>
      </p:sp>
      <p:sp>
        <p:nvSpPr>
          <p:cNvPr id="358" name="Google Shape;358;p56"/>
          <p:cNvSpPr txBox="1"/>
          <p:nvPr/>
        </p:nvSpPr>
        <p:spPr>
          <a:xfrm>
            <a:off x="457200" y="1720850"/>
            <a:ext cx="11236035" cy="36782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E8637"/>
              </a:buClr>
              <a:buSzPts val="196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Yetzer Harah is more difficult to define.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ts val="196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ts val="196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It is not an inclination to go out and do harm, as in the way we understand the word ‘evil’, </a:t>
            </a:r>
            <a:r>
              <a:rPr b="0" i="0" lang="en-GB" sz="2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it is more of a selfish nature, the desire to satisfy personal needs with no regard for others or the consequences. </a:t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ts val="1960"/>
              <a:buFont typeface="Arial"/>
              <a:buNone/>
            </a:pPr>
            <a:r>
              <a:t/>
            </a:r>
            <a:endParaRPr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When the Yetzer Harah takes over suffering happens.</a:t>
            </a:r>
            <a:endParaRPr/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Like any other human impulse, </a:t>
            </a:r>
            <a:r>
              <a:rPr lang="en-GB" sz="2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YH &amp; YT need to be balanced. </a:t>
            </a:r>
            <a:r>
              <a:rPr lang="en-GB" sz="2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If this is done correctly, humanity will not suffer.</a:t>
            </a:r>
            <a:endParaRPr sz="2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ts val="196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E8637"/>
              </a:buClr>
              <a:buSzPts val="168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359" name="Google Shape;359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51808" y="469429"/>
            <a:ext cx="2571750" cy="1781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ext, letter&#10;&#10;Description automatically generated" id="364" name="Google Shape;364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283740" y="822116"/>
            <a:ext cx="4330246" cy="5458473"/>
          </a:xfrm>
          <a:prstGeom prst="rect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365" name="Google Shape;365;p57"/>
          <p:cNvSpPr txBox="1"/>
          <p:nvPr/>
        </p:nvSpPr>
        <p:spPr>
          <a:xfrm>
            <a:off x="579385" y="1271095"/>
            <a:ext cx="5328877" cy="32085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Read through the information sheet highlighting the key pieces of information. 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b="0" i="0" lang="en-GB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Then stick this into your jotters.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</a:pPr>
            <a:r>
              <a:t/>
            </a:r>
            <a:endParaRPr b="0" i="0" sz="2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50"/>
              <a:buFont typeface="Calibri"/>
              <a:buNone/>
            </a:pPr>
            <a:r>
              <a:t/>
            </a:r>
            <a:endParaRPr b="0" i="0" sz="135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6" name="Google Shape;366;p5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891884" y="4479666"/>
            <a:ext cx="2145978" cy="113395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6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14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4_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